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513" r:id="rId2"/>
    <p:sldId id="514" r:id="rId3"/>
    <p:sldId id="515" r:id="rId4"/>
    <p:sldId id="516" r:id="rId5"/>
    <p:sldId id="517" r:id="rId6"/>
    <p:sldId id="524" r:id="rId7"/>
    <p:sldId id="525" r:id="rId8"/>
    <p:sldId id="523" r:id="rId9"/>
    <p:sldId id="526" r:id="rId10"/>
    <p:sldId id="518" r:id="rId11"/>
    <p:sldId id="529" r:id="rId12"/>
    <p:sldId id="530" r:id="rId13"/>
    <p:sldId id="535" r:id="rId14"/>
    <p:sldId id="536" r:id="rId15"/>
    <p:sldId id="519" r:id="rId16"/>
    <p:sldId id="520" r:id="rId17"/>
    <p:sldId id="531" r:id="rId18"/>
    <p:sldId id="532" r:id="rId19"/>
    <p:sldId id="533" r:id="rId20"/>
    <p:sldId id="534" r:id="rId21"/>
    <p:sldId id="522" r:id="rId22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7"/>
  </p:normalViewPr>
  <p:slideViewPr>
    <p:cSldViewPr snapToGrid="0">
      <p:cViewPr>
        <p:scale>
          <a:sx n="65" d="100"/>
          <a:sy n="65" d="100"/>
        </p:scale>
        <p:origin x="23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0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1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1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73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2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1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3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8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3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63D7F3-D298-6F8B-13B5-07986A2E9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424" t="1531" r="1241" b="1754"/>
          <a:stretch/>
        </p:blipFill>
        <p:spPr bwMode="auto">
          <a:xfrm>
            <a:off x="4274159" y="1699845"/>
            <a:ext cx="7741995" cy="45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C9968-5987-6759-85CC-EF4961763E2A}"/>
              </a:ext>
            </a:extLst>
          </p:cNvPr>
          <p:cNvSpPr txBox="1"/>
          <p:nvPr/>
        </p:nvSpPr>
        <p:spPr>
          <a:xfrm>
            <a:off x="562707" y="4267200"/>
            <a:ext cx="20568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dirty="0"/>
              <a:t>Prepared BY:</a:t>
            </a:r>
          </a:p>
          <a:p>
            <a:endParaRPr lang="en-EG" b="1" dirty="0"/>
          </a:p>
          <a:p>
            <a:r>
              <a:rPr lang="en-EG" b="1" dirty="0"/>
              <a:t>Heba Zein</a:t>
            </a:r>
          </a:p>
          <a:p>
            <a:r>
              <a:rPr lang="en-EG" b="1" dirty="0"/>
              <a:t>Kerolos Fawzy</a:t>
            </a:r>
          </a:p>
          <a:p>
            <a:r>
              <a:rPr lang="en-EG" b="1" dirty="0"/>
              <a:t>Radwa</a:t>
            </a:r>
          </a:p>
          <a:p>
            <a:r>
              <a:rPr lang="en-EG" b="1" dirty="0"/>
              <a:t>Mohamed Gamal</a:t>
            </a:r>
          </a:p>
          <a:p>
            <a:r>
              <a:rPr lang="en-EG" b="1" dirty="0"/>
              <a:t>Mohamed AL Dawy</a:t>
            </a:r>
          </a:p>
        </p:txBody>
      </p:sp>
    </p:spTree>
    <p:extLst>
      <p:ext uri="{BB962C8B-B14F-4D97-AF65-F5344CB8AC3E}">
        <p14:creationId xmlns:p14="http://schemas.microsoft.com/office/powerpoint/2010/main" val="272820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Sentiment Analysis (Python Implementation)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Sentiment Analysis Model</a:t>
            </a:r>
            <a:r>
              <a:rPr lang="en-US" dirty="0"/>
              <a:t>: Explain the approach taken: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Natural Language Toolkit (NLTK)</a:t>
            </a:r>
            <a:r>
              <a:rPr lang="en-US" dirty="0"/>
              <a:t> for text cleaning and sentiment tagging.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Scikit-learn</a:t>
            </a:r>
            <a:r>
              <a:rPr lang="en-US" dirty="0"/>
              <a:t> for training sentiment classification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 use of </a:t>
            </a:r>
            <a:r>
              <a:rPr lang="en-US" dirty="0" err="1"/>
              <a:t>SpaCy</a:t>
            </a:r>
            <a:r>
              <a:rPr lang="en-US" dirty="0"/>
              <a:t> for more advanced NLP processing.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Visualization</a:t>
            </a:r>
            <a:r>
              <a:rPr lang="en-US" dirty="0"/>
              <a:t>: Show sample Python code for sentiment analysis and highlight the key libraries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Describe how sentiment analysis helped classify customer feedback into categories (positive, neutral, negative).</a:t>
            </a:r>
          </a:p>
        </p:txBody>
      </p:sp>
    </p:spTree>
    <p:extLst>
      <p:ext uri="{BB962C8B-B14F-4D97-AF65-F5344CB8AC3E}">
        <p14:creationId xmlns:p14="http://schemas.microsoft.com/office/powerpoint/2010/main" val="320250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71410E9-C91A-BC5E-DE8E-E122374C1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51" y="789189"/>
            <a:ext cx="9710097" cy="60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C10FC08-C0F7-E3AE-5D13-956470EF0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83" y="792729"/>
            <a:ext cx="9704434" cy="60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FD24CF-45CD-20FC-C683-C5661BA7B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90" y="1076398"/>
            <a:ext cx="10296391" cy="727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3A86C-B598-B876-F7EB-9E2A8AA12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04" y="1924412"/>
            <a:ext cx="6716970" cy="48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7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C0008-D4BA-FCE6-7387-1E1C8E0C9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13" y="955560"/>
            <a:ext cx="6887163" cy="4616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668EE-60FC-456C-C9D9-AA11E9237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261" y="1540212"/>
            <a:ext cx="5006705" cy="31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Azure Integration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Azure SQL Database</a:t>
            </a:r>
            <a:r>
              <a:rPr lang="en-US" dirty="0"/>
              <a:t>: Storing feedback data for easy retrieval and querying.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Warehousing</a:t>
            </a:r>
            <a:r>
              <a:rPr lang="en-US" dirty="0"/>
              <a:t>: Leveraging Azure Data Studio for building and managing the data warehouse (following the star schema for analysis).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8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and Insights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Metrics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Overall customer satisfaction distribution (positive, neutral, negative).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by customer type (e.g., loyal vs. new customers).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trends by age group, gender, or flight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Visualizations</a:t>
            </a:r>
            <a:r>
              <a:rPr lang="en-US" dirty="0"/>
              <a:t>: Present charts and graphs that visualize the findings (Python Matplotlib/Seaborn or Power BI for more advanced visuals).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Improvement Suggestions</a:t>
            </a:r>
            <a:r>
              <a:rPr lang="en-US" dirty="0"/>
              <a:t>: Based on the sentiment analysis, suggest possible improvements in customer service.</a:t>
            </a:r>
          </a:p>
        </p:txBody>
      </p:sp>
    </p:spTree>
    <p:extLst>
      <p:ext uri="{BB962C8B-B14F-4D97-AF65-F5344CB8AC3E}">
        <p14:creationId xmlns:p14="http://schemas.microsoft.com/office/powerpoint/2010/main" val="276080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90429" y="955560"/>
            <a:ext cx="961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BI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E962BF-2469-D16D-A7C8-9756CF03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342102"/>
            <a:ext cx="8541774" cy="53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90429" y="955560"/>
            <a:ext cx="961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BI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7111B6-CA4F-5593-3CC7-DCEB7D53A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983" y="1236571"/>
            <a:ext cx="8722352" cy="54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90429" y="955560"/>
            <a:ext cx="961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BI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99D7C-7762-2D3C-26AE-00116B0F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219446"/>
            <a:ext cx="7772400" cy="44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3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8839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Leveraging Data Engineering to analyze customer feedback and improve Customer Satisfaction.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Scope</a:t>
            </a:r>
            <a:r>
              <a:rPr lang="en-US" dirty="0"/>
              <a:t>: Data Collection, Data Storage, Data Processing, Sentiment Analysis, and Improvement Suggestions.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Technologies Used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Python (Pandas, NLTK, Scikit-learn, </a:t>
            </a:r>
            <a:r>
              <a:rPr lang="en-US" dirty="0" err="1"/>
              <a:t>SpaCy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Azure (Azure SQL, Azure Data Studio,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Blob storage</a:t>
            </a:r>
            <a:r>
              <a:rPr lang="en-US" dirty="0"/>
              <a:t>, Azure Synapse Analytics, Azure Data Factory)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Integration (ETL, Data Warehousing)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34145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90429" y="955560"/>
            <a:ext cx="9612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Visualization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BI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73B5A-2DAF-60F1-F4D8-2E7DEE575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748" y="1029625"/>
            <a:ext cx="7772400" cy="55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7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A56213-A717-655A-93ED-958C38C4C23A}"/>
              </a:ext>
            </a:extLst>
          </p:cNvPr>
          <p:cNvSpPr txBox="1"/>
          <p:nvPr/>
        </p:nvSpPr>
        <p:spPr>
          <a:xfrm>
            <a:off x="725269" y="3429000"/>
            <a:ext cx="514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b="1" dirty="0"/>
              <a:t>Special Thanks</a:t>
            </a:r>
          </a:p>
          <a:p>
            <a:endParaRPr lang="en-EG" b="1" dirty="0"/>
          </a:p>
          <a:p>
            <a:r>
              <a:rPr lang="en-EG" b="1" dirty="0"/>
              <a:t>Eng. Mahmoud Khattab</a:t>
            </a:r>
          </a:p>
          <a:p>
            <a:endParaRPr lang="en-EG" b="1" dirty="0"/>
          </a:p>
          <a:p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Digital Egypt Pioneers Initiative (DEPI)</a:t>
            </a:r>
            <a:endParaRPr lang="en-EG" b="1" dirty="0"/>
          </a:p>
        </p:txBody>
      </p:sp>
      <p:pic>
        <p:nvPicPr>
          <p:cNvPr id="11272" name="Picture 8" descr="SpecialThanks official store">
            <a:extLst>
              <a:ext uri="{FF2B5EF4-FFF2-40B4-BE49-F238E27FC236}">
                <a16:creationId xmlns:a16="http://schemas.microsoft.com/office/drawing/2014/main" id="{874C6DF9-B4F9-7612-4445-E0B1D37E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1168287"/>
            <a:ext cx="4483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88392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Dataset Source</a:t>
            </a:r>
            <a:r>
              <a:rPr lang="en-US" dirty="0"/>
              <a:t>: "</a:t>
            </a:r>
            <a:r>
              <a:rPr lang="en-US" dirty="0" err="1"/>
              <a:t>Invistico_Airline.csv</a:t>
            </a:r>
            <a:r>
              <a:rPr lang="en-US" dirty="0"/>
              <a:t>" (Customer feedback data for an airline service).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kaggle.com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Columns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Satisfaction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Type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Age, 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Flight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Flight Departure and Arrival Delay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Label (Positive, Negative, Neutral)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Challenges</a:t>
            </a:r>
            <a:r>
              <a:rPr lang="en-US" dirty="0"/>
              <a:t>: missing data, outliers, or inconsistencies.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76086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Architecture Overview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Bronze Layer (Staging)</a:t>
            </a:r>
            <a:r>
              <a:rPr lang="en-US" dirty="0"/>
              <a:t>: Loading raw customer feedback data into Azure SQL database.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Silver Layer (Cleansed Data)</a:t>
            </a:r>
            <a:r>
              <a:rPr lang="en-US" dirty="0"/>
              <a:t>: Preprocessing the data (removing nulls, duplicates, normalizing).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Gold Layer (Final Analytics)</a:t>
            </a:r>
            <a:r>
              <a:rPr lang="en-US" dirty="0"/>
              <a:t>: Organizing the data into a star schema to enable fast analysis.</a:t>
            </a:r>
          </a:p>
          <a:p>
            <a:endParaRPr lang="en-US" b="1" dirty="0"/>
          </a:p>
          <a:p>
            <a:r>
              <a:rPr lang="en-US" b="1" dirty="0"/>
              <a:t>ETL Process</a:t>
            </a:r>
            <a:r>
              <a:rPr lang="en-US" dirty="0"/>
              <a:t>: Python is used for data extraction and transformation, and then it is loaded into the Azure SQL database.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82345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</a:t>
            </a:r>
            <a:r>
              <a:rPr lang="en-US" b="1" dirty="0" err="1"/>
              <a:t>Extractin</a:t>
            </a:r>
            <a:r>
              <a:rPr lang="en-US" b="1" dirty="0"/>
              <a:t> &amp; Loading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Tools Used</a:t>
            </a:r>
            <a:r>
              <a:rPr lang="en-US" dirty="0"/>
              <a:t>: SSMS, Azure Data Studio, SQL Database 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Extracting data from CSV file and load it to SQL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queries to extract and summarize feedback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C5B9B-57D2-980A-2B1E-9FF31F08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51" y="955560"/>
            <a:ext cx="5985364" cy="578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2EDBC9-025C-E8C1-6BDF-5E38130945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917"/>
          <a:stretch/>
        </p:blipFill>
        <p:spPr>
          <a:xfrm>
            <a:off x="6474801" y="1307886"/>
            <a:ext cx="5540922" cy="49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62F32-40EF-09C7-C66F-946D7AC135E7}"/>
              </a:ext>
            </a:extLst>
          </p:cNvPr>
          <p:cNvSpPr txBox="1"/>
          <p:nvPr/>
        </p:nvSpPr>
        <p:spPr>
          <a:xfrm>
            <a:off x="428882" y="1207477"/>
            <a:ext cx="49443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SQL Queries (Views)</a:t>
            </a:r>
          </a:p>
          <a:p>
            <a:r>
              <a:rPr lang="en-US" dirty="0"/>
              <a:t> 1.⁠ ⁠Overall Satisfaction Analysis</a:t>
            </a:r>
          </a:p>
          <a:p>
            <a:r>
              <a:rPr lang="en-US" dirty="0"/>
              <a:t> 2.⁠ ⁠Average Rating for Each Service</a:t>
            </a:r>
          </a:p>
          <a:p>
            <a:r>
              <a:rPr lang="en-US" dirty="0"/>
              <a:t> 3.⁠ ⁠Satisfaction by Customer Type</a:t>
            </a:r>
          </a:p>
          <a:p>
            <a:r>
              <a:rPr lang="en-US" dirty="0"/>
              <a:t> 4.⁠ ⁠Feedback Summary by Class and Type of Travel</a:t>
            </a:r>
          </a:p>
          <a:p>
            <a:r>
              <a:rPr lang="en-US" dirty="0"/>
              <a:t> 5.⁠ ⁠Top 5 Worst-Rated Services</a:t>
            </a:r>
          </a:p>
          <a:p>
            <a:r>
              <a:rPr lang="en-US" dirty="0"/>
              <a:t> 6.⁠ ⁠Delays Impact on Satisfaction</a:t>
            </a:r>
          </a:p>
          <a:p>
            <a:r>
              <a:rPr lang="en-US" dirty="0"/>
              <a:t> 7.⁠ ⁠Satisfaction by Age Group</a:t>
            </a:r>
          </a:p>
          <a:p>
            <a:r>
              <a:rPr lang="en-US" dirty="0"/>
              <a:t> 8.⁠ ⁠Correlating Flight Distance with Service Ratings</a:t>
            </a:r>
          </a:p>
          <a:p>
            <a:r>
              <a:rPr lang="en-US" dirty="0"/>
              <a:t> 9.⁠ ⁠Customer Type Satisfaction for Delayed Flights</a:t>
            </a:r>
          </a:p>
          <a:p>
            <a:r>
              <a:rPr lang="en-US" dirty="0"/>
              <a:t>10.⁠ ⁠Percentage of Satisfied Customers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69059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CF53A-DC03-AAED-B0A8-7A1626A52B31}"/>
              </a:ext>
            </a:extLst>
          </p:cNvPr>
          <p:cNvSpPr txBox="1"/>
          <p:nvPr/>
        </p:nvSpPr>
        <p:spPr>
          <a:xfrm>
            <a:off x="246184" y="1369086"/>
            <a:ext cx="961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Cleaning and Preprocessing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Tools Used</a:t>
            </a:r>
            <a:r>
              <a:rPr lang="en-US" dirty="0"/>
              <a:t>: Python libraries such as Pandas and NLTK.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 missing values (fill or drop).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 preprocessing for feedback (tokenization, </a:t>
            </a:r>
            <a:r>
              <a:rPr lang="en-US" dirty="0" err="1"/>
              <a:t>stopword</a:t>
            </a:r>
            <a:r>
              <a:rPr lang="en-US" dirty="0"/>
              <a:t> removal, and stemming).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Sentiment tagging (positive, neutral, negative).</a:t>
            </a:r>
          </a:p>
        </p:txBody>
      </p:sp>
    </p:spTree>
    <p:extLst>
      <p:ext uri="{BB962C8B-B14F-4D97-AF65-F5344CB8AC3E}">
        <p14:creationId xmlns:p14="http://schemas.microsoft.com/office/powerpoint/2010/main" val="17385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23-BAAE-4441-5831-7D256F1BFD82}"/>
              </a:ext>
            </a:extLst>
          </p:cNvPr>
          <p:cNvSpPr txBox="1">
            <a:spLocks/>
          </p:cNvSpPr>
          <p:nvPr/>
        </p:nvSpPr>
        <p:spPr>
          <a:xfrm>
            <a:off x="1925983" y="149222"/>
            <a:ext cx="10266017" cy="574453"/>
          </a:xfrm>
          <a:prstGeom prst="rect">
            <a:avLst/>
          </a:prstGeom>
          <a:solidFill>
            <a:srgbClr val="5A96F8"/>
          </a:solidFill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EG"/>
            </a:defPPr>
            <a:lvl1pPr>
              <a:defRPr sz="3200" b="1">
                <a:solidFill>
                  <a:schemeClr val="bg1"/>
                </a:solidFill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/>
            <a:r>
              <a:rPr lang="en-US" sz="2933" dirty="0">
                <a:solidFill>
                  <a:srgbClr val="FFFFFF"/>
                </a:solidFill>
                <a:latin typeface="Calibri"/>
              </a:rPr>
              <a:t>Customer Feedback Analysis and Improvement</a:t>
            </a:r>
          </a:p>
        </p:txBody>
      </p:sp>
      <p:sp>
        <p:nvSpPr>
          <p:cNvPr id="52" name="Freeform 2">
            <a:extLst>
              <a:ext uri="{FF2B5EF4-FFF2-40B4-BE49-F238E27FC236}">
                <a16:creationId xmlns:a16="http://schemas.microsoft.com/office/drawing/2014/main" id="{C397AE1E-2ED4-CFE4-1AF7-F1F431925DEC}"/>
              </a:ext>
            </a:extLst>
          </p:cNvPr>
          <p:cNvSpPr/>
          <p:nvPr/>
        </p:nvSpPr>
        <p:spPr>
          <a:xfrm rot="18745825">
            <a:off x="9815838" y="-3241862"/>
            <a:ext cx="6151666" cy="4999627"/>
          </a:xfrm>
          <a:custGeom>
            <a:avLst/>
            <a:gdLst/>
            <a:ahLst/>
            <a:cxnLst/>
            <a:rect l="l" t="t" r="r" b="b"/>
            <a:pathLst>
              <a:path w="9227499" h="7499440">
                <a:moveTo>
                  <a:pt x="0" y="0"/>
                </a:moveTo>
                <a:lnTo>
                  <a:pt x="9227499" y="0"/>
                </a:lnTo>
                <a:lnTo>
                  <a:pt x="9227499" y="7499440"/>
                </a:lnTo>
                <a:lnTo>
                  <a:pt x="0" y="749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‫مبادرة رواد مصر الرقمية‬‎">
            <a:extLst>
              <a:ext uri="{FF2B5EF4-FFF2-40B4-BE49-F238E27FC236}">
                <a16:creationId xmlns:a16="http://schemas.microsoft.com/office/drawing/2014/main" id="{F6B46226-4140-D7C2-4793-B2E5F5B9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5" y="0"/>
            <a:ext cx="1311519" cy="9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D2014C-D636-58EC-9BA1-0A6F5E496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7" y="955560"/>
            <a:ext cx="10503877" cy="54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9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8532" r="-8532" b="-18700"/>
          </a:stretch>
        </a:blipFill>
      </a:spPr>
      <a:bodyPr/>
      <a:lstStyle>
        <a:defPPr algn="l">
          <a:defRPr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13367</TotalTime>
  <Words>744</Words>
  <Application>Microsoft Macintosh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 Abdulwahid</dc:creator>
  <cp:lastModifiedBy>Mohammed  Abdulwahid</cp:lastModifiedBy>
  <cp:revision>23</cp:revision>
  <dcterms:created xsi:type="dcterms:W3CDTF">2024-10-24T15:20:46Z</dcterms:created>
  <dcterms:modified xsi:type="dcterms:W3CDTF">2024-11-02T23:08:00Z</dcterms:modified>
</cp:coreProperties>
</file>